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6" r:id="rId2"/>
    <p:sldId id="308" r:id="rId3"/>
    <p:sldId id="344" r:id="rId4"/>
    <p:sldId id="342" r:id="rId5"/>
    <p:sldId id="345" r:id="rId6"/>
    <p:sldId id="341" r:id="rId7"/>
    <p:sldId id="343" r:id="rId8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0A4"/>
    <a:srgbClr val="4FCCC6"/>
    <a:srgbClr val="DE6DA4"/>
    <a:srgbClr val="75C3C2"/>
    <a:srgbClr val="0D6FA2"/>
    <a:srgbClr val="03629D"/>
    <a:srgbClr val="6E4895"/>
    <a:srgbClr val="25CEFF"/>
    <a:srgbClr val="1FB5E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2998" autoAdjust="0"/>
  </p:normalViewPr>
  <p:slideViewPr>
    <p:cSldViewPr snapToGrid="0">
      <p:cViewPr varScale="1">
        <p:scale>
          <a:sx n="103" d="100"/>
          <a:sy n="103" d="100"/>
        </p:scale>
        <p:origin x="11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890" y="1"/>
            <a:ext cx="2945024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184FE-E680-401C-81C0-4E4C864B1E9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5024" cy="498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890" y="9432766"/>
            <a:ext cx="2945024" cy="498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04631-A553-4CCD-B1A5-BBC864C6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16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7F107-1EB0-4B14-8D62-802719191172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9838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7369A-50F1-423E-9696-E37BED5C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5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846-3C69-430C-85CD-9339AD30247D}" type="datetime1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9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1106-5E9E-4191-AFA7-F01FCF352B14}" type="datetime1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6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FF55-6CF4-4DFC-BAF9-4F52E53A7C9C}" type="datetime1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7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DFA9-3F17-4835-A103-0AE386E84602}" type="datetime1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4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B03A-BF40-4AC6-A4BA-A0BA124607CC}" type="datetime1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2447-C408-477D-B2DC-5AD296AC9EA5}" type="datetime1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1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9DD-465D-4C9F-8855-9071034E9AA9}" type="datetime1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4F5B-D940-40F5-A02A-119613B02A51}" type="datetime1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8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2BE-4DA1-4A0A-8C46-4644BA2CFF7A}" type="datetime1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8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1AD6-A3B1-4B45-BBBE-47AFCE4371A8}" type="datetime1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9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7A73-C29D-42D6-AD01-7F4038BD78D6}" type="datetime1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3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F6CE-85FC-4A95-8176-6C0DF07D8316}" type="datetime1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6468B-1AF5-4B6A-BA5F-0D7C4B44B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3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03629D"/>
              </a:gs>
              <a:gs pos="85000">
                <a:srgbClr val="4FCCC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Фигура, имеющая форму буквы L 48"/>
          <p:cNvSpPr/>
          <p:nvPr/>
        </p:nvSpPr>
        <p:spPr>
          <a:xfrm rot="13302565">
            <a:off x="-3814367" y="4085021"/>
            <a:ext cx="5129303" cy="4880006"/>
          </a:xfrm>
          <a:prstGeom prst="corner">
            <a:avLst>
              <a:gd name="adj1" fmla="val 43857"/>
              <a:gd name="adj2" fmla="val 39714"/>
            </a:avLst>
          </a:prstGeom>
          <a:solidFill>
            <a:schemeClr val="bg1">
              <a:lumMod val="9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2504088">
            <a:off x="7580013" y="1732656"/>
            <a:ext cx="5129303" cy="4880006"/>
          </a:xfrm>
          <a:prstGeom prst="corner">
            <a:avLst>
              <a:gd name="adj1" fmla="val 43857"/>
              <a:gd name="adj2" fmla="val 39714"/>
            </a:avLst>
          </a:prstGeom>
          <a:solidFill>
            <a:schemeClr val="bg1">
              <a:lumMod val="9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468B-1AF5-4B6A-BA5F-0D7C4B44BDA6}" type="slidenum">
              <a:rPr lang="ru-RU" smtClean="0"/>
              <a:t>1</a:t>
            </a:fld>
            <a:endParaRPr lang="ru-RU"/>
          </a:p>
        </p:txBody>
      </p:sp>
      <p:sp>
        <p:nvSpPr>
          <p:cNvPr id="3" name="Фигура, имеющая форму буквы L 2"/>
          <p:cNvSpPr/>
          <p:nvPr/>
        </p:nvSpPr>
        <p:spPr>
          <a:xfrm rot="2504088">
            <a:off x="8810710" y="291339"/>
            <a:ext cx="6649650" cy="7039582"/>
          </a:xfrm>
          <a:prstGeom prst="corner">
            <a:avLst>
              <a:gd name="adj1" fmla="val 43857"/>
              <a:gd name="adj2" fmla="val 39714"/>
            </a:avLst>
          </a:prstGeom>
          <a:blipFill dpi="0" rotWithShape="0">
            <a:blip r:embed="rId2"/>
            <a:srcRect/>
            <a:stretch>
              <a:fillRect l="-33957" t="10578" r="-19355" b="105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0092" y="1407380"/>
            <a:ext cx="6250762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EB00A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em" panose="020B0503020203020204" pitchFamily="34" charset="-52"/>
              </a:rPr>
              <a:t>КЕЙС-</a:t>
            </a:r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Stem" panose="020B0503020203020204" pitchFamily="34" charset="-52"/>
              </a:rPr>
              <a:t>ЧЕМПИОНАТ ЦФО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Stem" panose="020B0503020203020204" pitchFamily="34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415759" y="217111"/>
            <a:ext cx="3632267" cy="40915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6415760" y="4308685"/>
            <a:ext cx="899987" cy="813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772401" y="4057650"/>
            <a:ext cx="211740" cy="230021"/>
          </a:xfrm>
          <a:prstGeom prst="line">
            <a:avLst/>
          </a:prstGeom>
          <a:ln>
            <a:solidFill>
              <a:srgbClr val="1FB5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Фигура, имеющая форму буквы L 32"/>
          <p:cNvSpPr/>
          <p:nvPr/>
        </p:nvSpPr>
        <p:spPr>
          <a:xfrm rot="2504088">
            <a:off x="8811316" y="291341"/>
            <a:ext cx="6649650" cy="7039582"/>
          </a:xfrm>
          <a:prstGeom prst="corner">
            <a:avLst>
              <a:gd name="adj1" fmla="val 43857"/>
              <a:gd name="adj2" fmla="val 39714"/>
            </a:avLst>
          </a:prstGeom>
          <a:solidFill>
            <a:srgbClr val="EB00A4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7730046" y="3884237"/>
            <a:ext cx="3461989" cy="3434594"/>
            <a:chOff x="7730046" y="3884237"/>
            <a:chExt cx="3461989" cy="3434594"/>
          </a:xfrm>
        </p:grpSpPr>
        <p:sp>
          <p:nvSpPr>
            <p:cNvPr id="26" name="Фигура, имеющая форму буквы L 25"/>
            <p:cNvSpPr/>
            <p:nvPr/>
          </p:nvSpPr>
          <p:spPr>
            <a:xfrm rot="2504088">
              <a:off x="8006936" y="4133193"/>
              <a:ext cx="1081058" cy="720073"/>
            </a:xfrm>
            <a:prstGeom prst="corner">
              <a:avLst>
                <a:gd name="adj1" fmla="val 43857"/>
                <a:gd name="adj2" fmla="val 39714"/>
              </a:avLst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Фигура, имеющая форму буквы L 24"/>
            <p:cNvSpPr/>
            <p:nvPr/>
          </p:nvSpPr>
          <p:spPr>
            <a:xfrm rot="2504088">
              <a:off x="7730046" y="3884237"/>
              <a:ext cx="1244637" cy="967242"/>
            </a:xfrm>
            <a:prstGeom prst="corner">
              <a:avLst>
                <a:gd name="adj1" fmla="val 43857"/>
                <a:gd name="adj2" fmla="val 397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7772400" y="4287673"/>
              <a:ext cx="3419635" cy="3031158"/>
            </a:xfrm>
            <a:prstGeom prst="line">
              <a:avLst/>
            </a:prstGeom>
            <a:ln>
              <a:solidFill>
                <a:srgbClr val="1FB5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642468" y="1608598"/>
            <a:ext cx="349183" cy="464820"/>
            <a:chOff x="429338" y="2451940"/>
            <a:chExt cx="243943" cy="367382"/>
          </a:xfrm>
        </p:grpSpPr>
        <p:sp>
          <p:nvSpPr>
            <p:cNvPr id="35" name="Фигура, имеющая форму буквы L 34"/>
            <p:cNvSpPr/>
            <p:nvPr/>
          </p:nvSpPr>
          <p:spPr>
            <a:xfrm rot="2649625" flipH="1" flipV="1">
              <a:off x="429338" y="2451940"/>
              <a:ext cx="162557" cy="233299"/>
            </a:xfrm>
            <a:prstGeom prst="corner">
              <a:avLst>
                <a:gd name="adj1" fmla="val 35400"/>
                <a:gd name="adj2" fmla="val 36715"/>
              </a:avLst>
            </a:prstGeom>
            <a:gradFill>
              <a:gsLst>
                <a:gs pos="0">
                  <a:srgbClr val="EB00A4"/>
                </a:gs>
                <a:gs pos="100000">
                  <a:srgbClr val="6E489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Фигура, имеющая форму буквы L 35"/>
            <p:cNvSpPr/>
            <p:nvPr/>
          </p:nvSpPr>
          <p:spPr>
            <a:xfrm rot="2649625" flipH="1" flipV="1">
              <a:off x="510724" y="2461779"/>
              <a:ext cx="162557" cy="163664"/>
            </a:xfrm>
            <a:prstGeom prst="corner">
              <a:avLst>
                <a:gd name="adj1" fmla="val 35400"/>
                <a:gd name="adj2" fmla="val 34184"/>
              </a:avLst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442473" y="2555122"/>
              <a:ext cx="221973" cy="264200"/>
            </a:xfrm>
            <a:prstGeom prst="line">
              <a:avLst/>
            </a:prstGeom>
            <a:ln>
              <a:solidFill>
                <a:srgbClr val="EB00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Фигура, имеющая форму буквы L 47"/>
          <p:cNvSpPr/>
          <p:nvPr/>
        </p:nvSpPr>
        <p:spPr>
          <a:xfrm rot="13272882">
            <a:off x="-6173624" y="3385275"/>
            <a:ext cx="6649650" cy="7039582"/>
          </a:xfrm>
          <a:prstGeom prst="corner">
            <a:avLst>
              <a:gd name="adj1" fmla="val 43857"/>
              <a:gd name="adj2" fmla="val 39714"/>
            </a:avLst>
          </a:prstGeom>
          <a:solidFill>
            <a:srgbClr val="EB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129760" y="1983990"/>
            <a:ext cx="6404144" cy="83099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800" b="1">
                <a:solidFill>
                  <a:srgbClr val="EB00A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em" panose="020B0503020203020204" pitchFamily="34" charset="-52"/>
              </a:defRPr>
            </a:lvl1pPr>
          </a:lstStyle>
          <a:p>
            <a:r>
              <a:rPr lang="en-US" cap="all" dirty="0" smtClean="0"/>
              <a:t>Anti</a:t>
            </a:r>
            <a:r>
              <a:rPr lang="en-US" dirty="0" smtClean="0"/>
              <a:t>_</a:t>
            </a:r>
            <a:r>
              <a:rPr lang="ru-RU" cap="all" dirty="0" smtClean="0">
                <a:solidFill>
                  <a:schemeClr val="bg1"/>
                </a:solidFill>
              </a:rPr>
              <a:t>МИФЫ</a:t>
            </a:r>
            <a:endParaRPr lang="ru-RU" cap="all" dirty="0">
              <a:solidFill>
                <a:schemeClr val="bg1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518742" y="1047750"/>
            <a:ext cx="39600" cy="39600"/>
          </a:xfrm>
          <a:prstGeom prst="triangle">
            <a:avLst/>
          </a:prstGeom>
          <a:solidFill>
            <a:srgbClr val="4F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812131" y="1443038"/>
            <a:ext cx="25200" cy="10800"/>
          </a:xfrm>
          <a:prstGeom prst="ellipse">
            <a:avLst/>
          </a:prstGeom>
          <a:solidFill>
            <a:srgbClr val="4F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74648" y="3555603"/>
            <a:ext cx="55053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Название проекта</a:t>
            </a: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Наименование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команды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Регион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10105020" y="3452954"/>
            <a:ext cx="2096495" cy="34050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3629D"/>
              </a:gs>
              <a:gs pos="100000">
                <a:srgbClr val="4FCCC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105021" y="0"/>
            <a:ext cx="2086980" cy="3461265"/>
          </a:xfrm>
          <a:prstGeom prst="roundRect">
            <a:avLst>
              <a:gd name="adj" fmla="val 0"/>
            </a:avLst>
          </a:prstGeom>
          <a:solidFill>
            <a:srgbClr val="EB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98078" y="1584468"/>
            <a:ext cx="96069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</a:t>
            </a:r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аименование команды:</a:t>
            </a: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Название проекта: </a:t>
            </a: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Целевая аудитория:</a:t>
            </a: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Наименование конкретного продукта: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Краткое описание решения (до 150 слов):</a:t>
            </a: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Ожидаемый эффект и предполагаемые риски: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40261" y="193041"/>
            <a:ext cx="1028940" cy="10642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2602" y="267509"/>
            <a:ext cx="546354" cy="915323"/>
          </a:xfrm>
          <a:prstGeom prst="roundRect">
            <a:avLst/>
          </a:prstGeom>
          <a:gradFill flip="none" rotWithShape="1">
            <a:gsLst>
              <a:gs pos="0">
                <a:srgbClr val="EB00A4">
                  <a:alpha val="35000"/>
                </a:srgbClr>
              </a:gs>
              <a:gs pos="76000">
                <a:srgbClr val="AF4F93">
                  <a:alpha val="68000"/>
                </a:srgbClr>
              </a:gs>
              <a:gs pos="95000">
                <a:srgbClr val="6E4895">
                  <a:alpha val="68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4" name="TextBox 53"/>
          <p:cNvSpPr txBox="1"/>
          <p:nvPr/>
        </p:nvSpPr>
        <p:spPr>
          <a:xfrm>
            <a:off x="1054731" y="536501"/>
            <a:ext cx="1714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Резюме </a:t>
            </a:r>
            <a:endParaRPr lang="ru-RU" sz="2000" b="1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решения</a:t>
            </a:r>
            <a:endParaRPr lang="ru-RU" sz="2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10105020" y="3452954"/>
            <a:ext cx="2096495" cy="34050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3629D"/>
              </a:gs>
              <a:gs pos="100000">
                <a:srgbClr val="4FCCC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105021" y="0"/>
            <a:ext cx="2086980" cy="3461265"/>
          </a:xfrm>
          <a:prstGeom prst="roundRect">
            <a:avLst>
              <a:gd name="adj" fmla="val 0"/>
            </a:avLst>
          </a:prstGeom>
          <a:solidFill>
            <a:srgbClr val="EB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40261" y="193041"/>
            <a:ext cx="1028940" cy="10642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2602" y="267509"/>
            <a:ext cx="546354" cy="915323"/>
          </a:xfrm>
          <a:prstGeom prst="roundRect">
            <a:avLst/>
          </a:prstGeom>
          <a:gradFill flip="none" rotWithShape="1">
            <a:gsLst>
              <a:gs pos="0">
                <a:srgbClr val="EB00A4">
                  <a:alpha val="35000"/>
                </a:srgbClr>
              </a:gs>
              <a:gs pos="76000">
                <a:srgbClr val="AF4F93">
                  <a:alpha val="68000"/>
                </a:srgbClr>
              </a:gs>
              <a:gs pos="95000">
                <a:srgbClr val="6E4895">
                  <a:alpha val="68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TextBox 10"/>
          <p:cNvSpPr txBox="1"/>
          <p:nvPr/>
        </p:nvSpPr>
        <p:spPr>
          <a:xfrm>
            <a:off x="1054731" y="549415"/>
            <a:ext cx="1714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Описание </a:t>
            </a:r>
          </a:p>
          <a:p>
            <a:r>
              <a:rPr lang="ru-RU" sz="2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решения</a:t>
            </a:r>
            <a:endParaRPr lang="ru-RU" sz="2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935" y="1631815"/>
            <a:ext cx="916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Лаконично в свободной форме отразить содержание основных задач задания: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935" y="2114051"/>
            <a:ext cx="578423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 cap="all">
                <a:gradFill flip="none" rotWithShape="1">
                  <a:gsLst>
                    <a:gs pos="0">
                      <a:srgbClr val="4FCCC6"/>
                    </a:gs>
                    <a:gs pos="78000">
                      <a:srgbClr val="0D6FA2"/>
                    </a:gs>
                  </a:gsLst>
                  <a:lin ang="0" scaled="1"/>
                  <a:tileRect/>
                </a:gradFill>
                <a:latin typeface="Microsoft YaHei" panose="020B0503020204020204" pitchFamily="34" charset="-122"/>
                <a:ea typeface="Microsoft YaHei" panose="020B0503020204020204" pitchFamily="34" charset="-122"/>
                <a:cs typeface="Stem" panose="020B0503020203020204" pitchFamily="34" charset="-52"/>
              </a:defRPr>
            </a:lvl1pPr>
          </a:lstStyle>
          <a:p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целевой аудитории</a:t>
            </a:r>
            <a:endParaRPr lang="ru-R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448" y="2639963"/>
            <a:ext cx="96095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Характеристика целевой аудитории, как потребителя экономической информации: </a:t>
            </a: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особенности восприятия и интерпретации аудиторией экономической информации;</a:t>
            </a: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специфика потребления экономической информации (ситуации, обстоятельства), источники её получения</a:t>
            </a: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полезность информации о денежно-кредитной политике для целевой аудитории</a:t>
            </a: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возможности применения информации о ДКП Банка России и построения своего поведения представителями целевой аудитории</a:t>
            </a:r>
            <a:endParaRPr lang="ru-RU" sz="14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10105020" y="3452954"/>
            <a:ext cx="2096495" cy="34050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3629D"/>
              </a:gs>
              <a:gs pos="100000">
                <a:srgbClr val="4FCCC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105021" y="0"/>
            <a:ext cx="2086980" cy="3461265"/>
          </a:xfrm>
          <a:prstGeom prst="roundRect">
            <a:avLst>
              <a:gd name="adj" fmla="val 0"/>
            </a:avLst>
          </a:prstGeom>
          <a:solidFill>
            <a:srgbClr val="EB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40261" y="193041"/>
            <a:ext cx="1028940" cy="10642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2602" y="267509"/>
            <a:ext cx="546354" cy="915323"/>
          </a:xfrm>
          <a:prstGeom prst="roundRect">
            <a:avLst/>
          </a:prstGeom>
          <a:gradFill flip="none" rotWithShape="1">
            <a:gsLst>
              <a:gs pos="0">
                <a:srgbClr val="EB00A4">
                  <a:alpha val="35000"/>
                </a:srgbClr>
              </a:gs>
              <a:gs pos="76000">
                <a:srgbClr val="AF4F93">
                  <a:alpha val="68000"/>
                </a:srgbClr>
              </a:gs>
              <a:gs pos="95000">
                <a:srgbClr val="6E4895">
                  <a:alpha val="68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TextBox 10"/>
          <p:cNvSpPr txBox="1"/>
          <p:nvPr/>
        </p:nvSpPr>
        <p:spPr>
          <a:xfrm>
            <a:off x="1054731" y="549415"/>
            <a:ext cx="1714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Описание </a:t>
            </a:r>
          </a:p>
          <a:p>
            <a:r>
              <a:rPr lang="ru-RU" sz="2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решения</a:t>
            </a:r>
            <a:endParaRPr lang="ru-RU" sz="2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935" y="1631815"/>
            <a:ext cx="916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Лаконично в свободной форме отразить содержание основных задач задания: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646" y="2114051"/>
            <a:ext cx="587498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0" cap="all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em" panose="020B0503020203020204" pitchFamily="34" charset="-52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предлагаемого продукта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904" y="2586977"/>
            <a:ext cx="9209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Характеристика продукта, ориентированного на конкретную целевую аудиторию:</a:t>
            </a:r>
            <a:endParaRPr lang="ru-RU" sz="14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обоснование выбора типа и вида продукта</a:t>
            </a:r>
            <a:endParaRPr lang="ru-RU" sz="14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описание содержательной компоненты продукта</a:t>
            </a: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каналы распространения продукта</a:t>
            </a: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как образом продукт </a:t>
            </a:r>
            <a:r>
              <a:rPr lang="ru-RU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помогает людям понять причины решения по ключевой </a:t>
            </a:r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ставке</a:t>
            </a:r>
          </a:p>
          <a:p>
            <a:endParaRPr lang="ru-RU" sz="14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как продукт способствует формированию рационального экономического поведения представителей </a:t>
            </a:r>
            <a:r>
              <a:rPr lang="ru-RU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целевой </a:t>
            </a:r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10365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10105020" y="3452954"/>
            <a:ext cx="2096495" cy="34050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3629D"/>
              </a:gs>
              <a:gs pos="100000">
                <a:srgbClr val="4FCCC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105021" y="0"/>
            <a:ext cx="2086980" cy="3461265"/>
          </a:xfrm>
          <a:prstGeom prst="roundRect">
            <a:avLst>
              <a:gd name="adj" fmla="val 0"/>
            </a:avLst>
          </a:prstGeom>
          <a:solidFill>
            <a:srgbClr val="EB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40261" y="193041"/>
            <a:ext cx="1028940" cy="10642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2602" y="267509"/>
            <a:ext cx="546354" cy="915323"/>
          </a:xfrm>
          <a:prstGeom prst="roundRect">
            <a:avLst/>
          </a:prstGeom>
          <a:gradFill flip="none" rotWithShape="1">
            <a:gsLst>
              <a:gs pos="0">
                <a:srgbClr val="EB00A4">
                  <a:alpha val="35000"/>
                </a:srgbClr>
              </a:gs>
              <a:gs pos="76000">
                <a:srgbClr val="AF4F93">
                  <a:alpha val="68000"/>
                </a:srgbClr>
              </a:gs>
              <a:gs pos="95000">
                <a:srgbClr val="6E4895">
                  <a:alpha val="68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TextBox 10"/>
          <p:cNvSpPr txBox="1"/>
          <p:nvPr/>
        </p:nvSpPr>
        <p:spPr>
          <a:xfrm>
            <a:off x="1054731" y="549415"/>
            <a:ext cx="1714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Описание </a:t>
            </a:r>
          </a:p>
          <a:p>
            <a:r>
              <a:rPr lang="ru-RU" sz="2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решения</a:t>
            </a:r>
            <a:endParaRPr lang="ru-RU" sz="2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935" y="1631815"/>
            <a:ext cx="916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Лаконично в свободной форме отразить содержание основных задач задания: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935" y="2210963"/>
            <a:ext cx="709052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0" cap="all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tem" panose="020B0503020203020204" pitchFamily="34" charset="-52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ожидаемого эффекта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935" y="2728101"/>
            <a:ext cx="9164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200">
                <a:solidFill>
                  <a:schemeClr val="bg1"/>
                </a:solidFill>
                <a:latin typeface="Stem" panose="020B0503020203020204" pitchFamily="34" charset="-52"/>
                <a:cs typeface="Stem" panose="020B0503020203020204" pitchFamily="34" charset="-52"/>
              </a:defRPr>
            </a:lvl1pPr>
          </a:lstStyle>
          <a:p>
            <a:pPr algn="l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Характеристика ожидаемого повышения уровня экономической грамотности в части ДКП Банка России у представителей целевой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аудитории: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формирование интереса и повышение доверия к политики Банка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России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снижение инфляционных ожиданий у представителей целевой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аудитории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обоснование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целесообразности использования продукта в информационной политике Банке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России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l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40261" y="193041"/>
            <a:ext cx="1028940" cy="10642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602" y="267509"/>
            <a:ext cx="546354" cy="915323"/>
          </a:xfrm>
          <a:prstGeom prst="roundRect">
            <a:avLst/>
          </a:prstGeom>
          <a:gradFill flip="none" rotWithShape="1">
            <a:gsLst>
              <a:gs pos="0">
                <a:srgbClr val="EB00A4">
                  <a:alpha val="35000"/>
                </a:srgbClr>
              </a:gs>
              <a:gs pos="76000">
                <a:srgbClr val="AF4F93">
                  <a:alpha val="68000"/>
                </a:srgbClr>
              </a:gs>
              <a:gs pos="95000">
                <a:srgbClr val="6E4895">
                  <a:alpha val="68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" name="TextBox 9"/>
          <p:cNvSpPr txBox="1"/>
          <p:nvPr/>
        </p:nvSpPr>
        <p:spPr>
          <a:xfrm>
            <a:off x="1060796" y="485629"/>
            <a:ext cx="2648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Презентация </a:t>
            </a:r>
          </a:p>
          <a:p>
            <a:r>
              <a:rPr lang="ru-RU" sz="2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команды</a:t>
            </a:r>
            <a:endParaRPr lang="ru-RU" sz="2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5246" y="2478019"/>
            <a:ext cx="1080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52472" y="2500653"/>
            <a:ext cx="1080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2707" y="3718647"/>
            <a:ext cx="1508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ФИО </a:t>
            </a:r>
            <a:r>
              <a:rPr lang="ru-RU" sz="12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капитана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46205" y="3726946"/>
            <a:ext cx="1292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ФИО </a:t>
            </a:r>
            <a:r>
              <a:rPr lang="ru-RU" sz="12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участника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66902" y="4471231"/>
            <a:ext cx="1080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08091" y="5722917"/>
            <a:ext cx="1292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ФИО </a:t>
            </a:r>
            <a:r>
              <a:rPr lang="ru-RU" sz="12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участника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98340" y="4467699"/>
            <a:ext cx="1080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733556" y="5716626"/>
            <a:ext cx="1292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ФИО </a:t>
            </a:r>
            <a:r>
              <a:rPr lang="ru-RU" sz="12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участника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324619" y="0"/>
            <a:ext cx="3867382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3629D"/>
              </a:gs>
              <a:gs pos="100000">
                <a:srgbClr val="4FCCC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760196" y="2478019"/>
            <a:ext cx="1080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9346773" y="3726946"/>
            <a:ext cx="1977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Куратор команды от вуза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777363" y="4469025"/>
            <a:ext cx="1080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180098" y="5703603"/>
            <a:ext cx="2613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Ментор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команды от Банка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317595" y="2500653"/>
            <a:ext cx="1080000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211328" y="3749580"/>
            <a:ext cx="1292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ФИО </a:t>
            </a:r>
            <a:r>
              <a:rPr lang="ru-RU" sz="12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участника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82707" y="15793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курс,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2646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10105020" y="3452954"/>
            <a:ext cx="2096495" cy="34050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3629D"/>
              </a:gs>
              <a:gs pos="100000">
                <a:srgbClr val="4FCCC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105021" y="0"/>
            <a:ext cx="2086980" cy="3461265"/>
          </a:xfrm>
          <a:prstGeom prst="roundRect">
            <a:avLst>
              <a:gd name="adj" fmla="val 0"/>
            </a:avLst>
          </a:prstGeom>
          <a:solidFill>
            <a:srgbClr val="EB0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40261" y="193041"/>
            <a:ext cx="1028940" cy="10642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2602" y="267509"/>
            <a:ext cx="546354" cy="915323"/>
          </a:xfrm>
          <a:prstGeom prst="roundRect">
            <a:avLst/>
          </a:prstGeom>
          <a:gradFill flip="none" rotWithShape="1">
            <a:gsLst>
              <a:gs pos="0">
                <a:srgbClr val="EB00A4">
                  <a:alpha val="35000"/>
                </a:srgbClr>
              </a:gs>
              <a:gs pos="76000">
                <a:srgbClr val="AF4F93">
                  <a:alpha val="68000"/>
                </a:srgbClr>
              </a:gs>
              <a:gs pos="95000">
                <a:srgbClr val="6E4895">
                  <a:alpha val="68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TextBox 10"/>
          <p:cNvSpPr txBox="1"/>
          <p:nvPr/>
        </p:nvSpPr>
        <p:spPr>
          <a:xfrm>
            <a:off x="1054731" y="549415"/>
            <a:ext cx="5663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Информация об использовании</a:t>
            </a:r>
          </a:p>
          <a:p>
            <a:r>
              <a:rPr lang="ru-RU" sz="2000" b="1" dirty="0" err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нейрогенеративных</a:t>
            </a:r>
            <a:r>
              <a:rPr lang="ru-RU" sz="20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инструментов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273" y="1730632"/>
            <a:ext cx="975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/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Указать</a:t>
            </a:r>
            <a:r>
              <a:rPr lang="ru-RU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какие </a:t>
            </a:r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объекты, приведенные в презентации, </a:t>
            </a:r>
            <a:r>
              <a:rPr lang="ru-RU" sz="14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были созданы </a:t>
            </a:r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с использованием </a:t>
            </a:r>
            <a:r>
              <a:rPr lang="ru-RU" sz="1400" dirty="0" err="1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нейрогенеративных</a:t>
            </a:r>
            <a:r>
              <a:rPr lang="ru-RU" sz="14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инструментов. Обозначить сами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27508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0C3B280F06194EA46AE70067055BFB" ma:contentTypeVersion="0" ma:contentTypeDescription="Создание документа." ma:contentTypeScope="" ma:versionID="9313e3252e333cc4c77d8a81bc1b1c4c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1bef57b9e6467cfec8587ea078ef2b22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8a301b8-fba3-4a56-9ee3-0e2775d83ffb">6MRAV4MPJ4WK-2135862973-11</_dlc_DocId>
    <_dlc_DocIdUrl xmlns="b8a301b8-fba3-4a56-9ee3-0e2775d83ffb">
      <Url>https://cbrportal.cbr.ru/dep/ddkp/eip/inform_policy/_layouts/15/DocIdRedir.aspx?ID=6MRAV4MPJ4WK-2135862973-11</Url>
      <Description>6MRAV4MPJ4WK-2135862973-11</Description>
    </_dlc_DocIdUrl>
  </documentManagement>
</p:properties>
</file>

<file path=customXml/itemProps1.xml><?xml version="1.0" encoding="utf-8"?>
<ds:datastoreItem xmlns:ds="http://schemas.openxmlformats.org/officeDocument/2006/customXml" ds:itemID="{E8B39D52-E1D4-48B1-B891-62ADB1ADCBBC}"/>
</file>

<file path=customXml/itemProps2.xml><?xml version="1.0" encoding="utf-8"?>
<ds:datastoreItem xmlns:ds="http://schemas.openxmlformats.org/officeDocument/2006/customXml" ds:itemID="{832FD29D-CF7E-435F-A1A6-224464774BB5}"/>
</file>

<file path=customXml/itemProps3.xml><?xml version="1.0" encoding="utf-8"?>
<ds:datastoreItem xmlns:ds="http://schemas.openxmlformats.org/officeDocument/2006/customXml" ds:itemID="{2577ED6F-629C-405D-B2AE-ECCE9F85011F}"/>
</file>

<file path=customXml/itemProps4.xml><?xml version="1.0" encoding="utf-8"?>
<ds:datastoreItem xmlns:ds="http://schemas.openxmlformats.org/officeDocument/2006/customXml" ds:itemID="{67482AA7-0C33-4ECA-A631-50B1E617194A}"/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271</Words>
  <Application>Microsoft Office PowerPoint</Application>
  <PresentationFormat>Широкоэкранный</PresentationFormat>
  <Paragraphs>75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Courier New</vt:lpstr>
      <vt:lpstr>Stem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Киреев Валерий Евгеньевич</dc:creator>
  <cp:lastModifiedBy>Волков Алексей Алексеевич</cp:lastModifiedBy>
  <cp:revision>487</cp:revision>
  <cp:lastPrinted>2025-02-06T14:02:47Z</cp:lastPrinted>
  <dcterms:created xsi:type="dcterms:W3CDTF">2024-12-18T07:47:54Z</dcterms:created>
  <dcterms:modified xsi:type="dcterms:W3CDTF">2026-01-27T11:15:02Z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0x0101005B0C3B280F06194EA46AE70067055BFB</vt:lpwstr>
  </property>
  <property fmtid="{D5CDD505-2E9C-101B-9397-08002B2CF9AE}" pid="3" name="_dlc_DocIdItemGuid">
    <vt:lpwstr>717d2bc7-9d96-4408-9b5d-ae4924357a50</vt:lpwstr>
  </property>
</Properties>
</file>